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74" r:id="rId3"/>
    <p:sldId id="257" r:id="rId4"/>
    <p:sldId id="261" r:id="rId5"/>
    <p:sldId id="259" r:id="rId6"/>
    <p:sldId id="262" r:id="rId7"/>
    <p:sldId id="258" r:id="rId8"/>
    <p:sldId id="260" r:id="rId9"/>
    <p:sldId id="263" r:id="rId10"/>
    <p:sldId id="264" r:id="rId11"/>
    <p:sldId id="265" r:id="rId12"/>
    <p:sldId id="268" r:id="rId13"/>
    <p:sldId id="270" r:id="rId14"/>
    <p:sldId id="266" r:id="rId15"/>
    <p:sldId id="271" r:id="rId16"/>
    <p:sldId id="273" r:id="rId17"/>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2142" y="-9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557D1F7-E63B-470C-9DAF-B9C4AA304CC5}" type="datetimeFigureOut">
              <a:rPr lang="et-EE" smtClean="0"/>
              <a:pPr/>
              <a:t>5.12.2011</a:t>
            </a:fld>
            <a:endParaRPr lang="et-E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EFCB23A-F0BD-49B8-98C6-328416577D3C}" type="slidenum">
              <a:rPr lang="et-EE" smtClean="0"/>
              <a:pPr/>
              <a:t>‹#›</a:t>
            </a:fld>
            <a:endParaRPr lang="et-E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DCB637-0704-417F-A43F-9B6174EF70BC}" type="datetimeFigureOut">
              <a:rPr lang="et-EE" smtClean="0"/>
              <a:pPr/>
              <a:t>5.12.2011</a:t>
            </a:fld>
            <a:endParaRPr lang="et-E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A400A6-FE97-40CC-81CD-5C364B42FF20}" type="slidenum">
              <a:rPr lang="et-EE" smtClean="0"/>
              <a:pPr/>
              <a:t>‹#›</a:t>
            </a:fld>
            <a:endParaRPr lang="et-E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A2E8E45E-B894-404E-A45A-9B32ECF50130}" type="slidenum">
              <a:rPr lang="et-EE" smtClean="0"/>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A2E8E45E-B894-404E-A45A-9B32ECF50130}" type="slidenum">
              <a:rPr lang="et-EE" smtClean="0"/>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A2E8E45E-B894-404E-A45A-9B32ECF50130}"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A2E8E45E-B894-404E-A45A-9B32ECF50130}" type="slidenum">
              <a:rPr lang="et-EE" smtClean="0"/>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A2E8E45E-B894-404E-A45A-9B32ECF50130}" type="slidenum">
              <a:rPr lang="et-EE" smtClean="0"/>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r>
              <a:rPr lang="et-EE" smtClean="0"/>
              <a:t>24.11.2011</a:t>
            </a:r>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A2E8E45E-B894-404E-A45A-9B32ECF50130}" type="slidenum">
              <a:rPr lang="et-EE" smtClean="0"/>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r>
              <a:rPr lang="et-EE" smtClean="0"/>
              <a:t>24.11.2011</a:t>
            </a:r>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A2E8E45E-B894-404E-A45A-9B32ECF50130}" type="slidenum">
              <a:rPr lang="et-EE" smtClean="0"/>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r>
              <a:rPr lang="et-EE" smtClean="0"/>
              <a:t>24.11.2011</a:t>
            </a:r>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t-EE" smtClean="0"/>
              <a:t>24.11.2011</a:t>
            </a:r>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A2E8E45E-B894-404E-A45A-9B32ECF50130}" type="slidenum">
              <a:rPr lang="et-EE" smtClean="0"/>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t-EE" smtClean="0"/>
              <a:t>24.11.2011</a:t>
            </a:r>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A2E8E45E-B894-404E-A45A-9B32ECF50130}" type="slidenum">
              <a:rPr lang="et-EE" smtClean="0"/>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t-EE" smtClean="0"/>
              <a:t>24.11.2011</a:t>
            </a:r>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A2E8E45E-B894-404E-A45A-9B32ECF50130}" type="slidenum">
              <a:rPr lang="et-EE" smtClean="0"/>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t-EE" smtClean="0"/>
              <a:t>24.11.2011</a:t>
            </a:r>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8E45E-B894-404E-A45A-9B32ECF50130}" type="slidenum">
              <a:rPr lang="et-EE" smtClean="0"/>
              <a:pPr/>
              <a:t>‹#›</a:t>
            </a:fld>
            <a:endParaRPr 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836712"/>
            <a:ext cx="8062664" cy="1470025"/>
          </a:xfrm>
        </p:spPr>
        <p:txBody>
          <a:bodyPr>
            <a:normAutofit fontScale="90000"/>
          </a:bodyPr>
          <a:lstStyle/>
          <a:p>
            <a:r>
              <a:rPr lang="en-US" b="1" dirty="0"/>
              <a:t/>
            </a:r>
            <a:br>
              <a:rPr lang="en-US" b="1" dirty="0"/>
            </a:br>
            <a:r>
              <a:rPr lang="et-EE" b="1" dirty="0" smtClean="0">
                <a:effectLst>
                  <a:outerShdw blurRad="38100" dist="38100" dir="2700000" algn="tl">
                    <a:srgbClr val="000000">
                      <a:alpha val="43137"/>
                    </a:srgbClr>
                  </a:outerShdw>
                </a:effectLst>
              </a:rPr>
              <a:t> </a:t>
            </a:r>
            <a:r>
              <a:rPr lang="et-EE" b="1" dirty="0">
                <a:effectLst>
                  <a:outerShdw blurRad="38100" dist="38100" dir="2700000" algn="tl">
                    <a:srgbClr val="000000">
                      <a:alpha val="43137"/>
                    </a:srgbClr>
                  </a:outerShdw>
                </a:effectLst>
              </a:rPr>
              <a:t/>
            </a:r>
            <a:br>
              <a:rPr lang="et-EE"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Long-term planning and the effects of the European Common Currency on </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economic development of a country </a:t>
            </a:r>
            <a:endParaRPr lang="et-EE" sz="40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sz="3600" b="1" dirty="0" smtClean="0">
                <a:effectLst>
                  <a:outerShdw blurRad="38100" dist="38100" dir="2700000" algn="tl">
                    <a:srgbClr val="000000">
                      <a:alpha val="43137"/>
                    </a:srgbClr>
                  </a:outerShdw>
                </a:effectLst>
              </a:rPr>
              <a:t>Raivo Vare </a:t>
            </a:r>
            <a:endParaRPr lang="et-EE" sz="3600" b="1"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Head of the supervisory </a:t>
            </a:r>
            <a:r>
              <a:rPr lang="et-EE" dirty="0" smtClean="0">
                <a:effectLst>
                  <a:outerShdw blurRad="38100" dist="38100" dir="2700000" algn="tl">
                    <a:srgbClr val="000000">
                      <a:alpha val="43137"/>
                    </a:srgbClr>
                  </a:outerShdw>
                </a:effectLst>
              </a:rPr>
              <a:t>council </a:t>
            </a:r>
            <a:r>
              <a:rPr lang="en-US" dirty="0" smtClean="0">
                <a:effectLst>
                  <a:outerShdw blurRad="38100" dist="38100" dir="2700000" algn="tl">
                    <a:srgbClr val="000000">
                      <a:alpha val="43137"/>
                    </a:srgbClr>
                  </a:outerShdw>
                </a:effectLst>
              </a:rPr>
              <a:t>of the Estonian</a:t>
            </a:r>
            <a:r>
              <a:rPr lang="et-EE" dirty="0" smtClean="0">
                <a:effectLst>
                  <a:outerShdw blurRad="38100" dist="38100" dir="2700000" algn="tl">
                    <a:srgbClr val="000000">
                      <a:alpha val="43137"/>
                    </a:srgbClr>
                  </a:outerShdw>
                </a:effectLst>
              </a:rPr>
              <a:t> Development Fund</a:t>
            </a:r>
            <a:endParaRPr lang="et-EE" dirty="0">
              <a:effectLst>
                <a:outerShdw blurRad="38100" dist="38100" dir="2700000" algn="tl">
                  <a:srgbClr val="000000">
                    <a:alpha val="43137"/>
                  </a:srgbClr>
                </a:outerShdw>
              </a:effectLst>
            </a:endParaRPr>
          </a:p>
        </p:txBody>
      </p:sp>
      <p:sp>
        <p:nvSpPr>
          <p:cNvPr id="4" name="TextBox 3"/>
          <p:cNvSpPr txBox="1"/>
          <p:nvPr/>
        </p:nvSpPr>
        <p:spPr>
          <a:xfrm>
            <a:off x="3779912" y="6381328"/>
            <a:ext cx="1700337" cy="369332"/>
          </a:xfrm>
          <a:prstGeom prst="rect">
            <a:avLst/>
          </a:prstGeom>
          <a:noFill/>
        </p:spPr>
        <p:txBody>
          <a:bodyPr wrap="none" rtlCol="0">
            <a:spAutoFit/>
          </a:bodyPr>
          <a:lstStyle/>
          <a:p>
            <a:r>
              <a:rPr lang="et-EE" b="1" dirty="0" smtClean="0">
                <a:solidFill>
                  <a:schemeClr val="bg1">
                    <a:lumMod val="50000"/>
                  </a:schemeClr>
                </a:solidFill>
              </a:rPr>
              <a:t>Riga 24.11.2011</a:t>
            </a:r>
            <a:endParaRPr lang="et-EE" b="1" dirty="0">
              <a:solidFill>
                <a:schemeClr val="bg1">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lstStyle/>
          <a:p>
            <a:r>
              <a:rPr lang="et-EE" b="1" dirty="0" smtClean="0">
                <a:effectLst>
                  <a:outerShdw blurRad="38100" dist="38100" dir="2700000" algn="tl">
                    <a:srgbClr val="000000">
                      <a:alpha val="43137"/>
                    </a:srgbClr>
                  </a:outerShdw>
                </a:effectLst>
              </a:rPr>
              <a:t>Disadvantages of the periphery</a:t>
            </a:r>
            <a:endParaRPr lang="et-E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1196752"/>
            <a:ext cx="8229600" cy="5145435"/>
          </a:xfrm>
        </p:spPr>
        <p:txBody>
          <a:bodyPr>
            <a:normAutofit lnSpcReduction="10000"/>
          </a:bodyPr>
          <a:lstStyle/>
          <a:p>
            <a:r>
              <a:rPr lang="et-EE" dirty="0" smtClean="0"/>
              <a:t>Main disadvantage – geographical distance</a:t>
            </a:r>
          </a:p>
          <a:p>
            <a:r>
              <a:rPr lang="et-EE" dirty="0" smtClean="0"/>
              <a:t>Solution: intensive transport connections and respective development of the infrastructure</a:t>
            </a:r>
          </a:p>
          <a:p>
            <a:r>
              <a:rPr lang="et-EE" dirty="0" smtClean="0"/>
              <a:t>Infrastructure planning and construction – very longterm process and requires especially careful and effective approach</a:t>
            </a:r>
          </a:p>
          <a:p>
            <a:r>
              <a:rPr lang="et-EE" dirty="0" smtClean="0"/>
              <a:t>Regional specifics: physical infrastructure is a mutual problem for all 3B and Poland, requireing common approach (RailBaltic, ViaBaltica,  SSS etc. – is it there?</a:t>
            </a:r>
            <a:endParaRPr lang="et-EE" dirty="0"/>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10</a:t>
            </a:fld>
            <a:endParaRPr lang="et-E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lstStyle/>
          <a:p>
            <a:r>
              <a:rPr lang="et-EE" b="1" dirty="0" smtClean="0">
                <a:effectLst>
                  <a:outerShdw blurRad="38100" dist="38100" dir="2700000" algn="tl">
                    <a:srgbClr val="000000">
                      <a:alpha val="43137"/>
                    </a:srgbClr>
                  </a:outerShdw>
                </a:effectLst>
              </a:rPr>
              <a:t>Vision for growth</a:t>
            </a:r>
            <a:endParaRPr lang="et-E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95536" y="764704"/>
            <a:ext cx="8424936" cy="4525963"/>
          </a:xfrm>
        </p:spPr>
        <p:txBody>
          <a:bodyPr>
            <a:noAutofit/>
          </a:bodyPr>
          <a:lstStyle/>
          <a:p>
            <a:r>
              <a:rPr lang="et-EE" sz="2400" dirty="0" smtClean="0"/>
              <a:t>Estonian Development Foundation with extensive participation of 1000 different people has developed the Growth Vision 2018</a:t>
            </a:r>
          </a:p>
          <a:p>
            <a:r>
              <a:rPr lang="et-EE" sz="2400" dirty="0" smtClean="0"/>
              <a:t>The work was facilitated by 4 scenarios</a:t>
            </a:r>
          </a:p>
          <a:p>
            <a:r>
              <a:rPr lang="et-EE" sz="2400" dirty="0" smtClean="0"/>
              <a:t>The excercise was to develop some ideas how to catch up the core of Europe and be successful in the new circumstances</a:t>
            </a:r>
          </a:p>
          <a:p>
            <a:r>
              <a:rPr lang="et-EE" sz="2400" dirty="0" smtClean="0"/>
              <a:t>The main starting point</a:t>
            </a:r>
          </a:p>
          <a:p>
            <a:pPr>
              <a:buNone/>
            </a:pPr>
            <a:r>
              <a:rPr lang="et-EE" sz="2400" dirty="0"/>
              <a:t>	</a:t>
            </a:r>
            <a:r>
              <a:rPr lang="et-EE" sz="2400" dirty="0" smtClean="0"/>
              <a:t> – new times demand new approaches as the previous success is not a guarantee for the future advancement; </a:t>
            </a:r>
          </a:p>
          <a:p>
            <a:pPr>
              <a:buNone/>
            </a:pPr>
            <a:r>
              <a:rPr lang="et-EE" sz="2400" dirty="0"/>
              <a:t>	</a:t>
            </a:r>
            <a:r>
              <a:rPr lang="et-EE" sz="2400" dirty="0" smtClean="0"/>
              <a:t>- EURO helps, but not guarantees success (Greek or Portugal case)</a:t>
            </a:r>
          </a:p>
          <a:p>
            <a:pPr>
              <a:buNone/>
            </a:pPr>
            <a:r>
              <a:rPr lang="et-EE" sz="2400" dirty="0"/>
              <a:t>	</a:t>
            </a:r>
            <a:r>
              <a:rPr lang="et-EE" sz="2400" dirty="0" smtClean="0"/>
              <a:t>- regional co-ordinated development is a key factor</a:t>
            </a:r>
          </a:p>
          <a:p>
            <a:r>
              <a:rPr lang="et-EE" sz="2400" dirty="0" smtClean="0"/>
              <a:t>Main suprise: only 3 out of 9 main key goals and aspirations are pure economical ones. The rest are related to so called soft areas!</a:t>
            </a:r>
          </a:p>
          <a:p>
            <a:pPr>
              <a:buNone/>
            </a:pPr>
            <a:endParaRPr lang="et-EE" sz="2400" dirty="0"/>
          </a:p>
        </p:txBody>
      </p:sp>
      <p:sp>
        <p:nvSpPr>
          <p:cNvPr id="4" name="Date Placeholder 3"/>
          <p:cNvSpPr>
            <a:spLocks noGrp="1"/>
          </p:cNvSpPr>
          <p:nvPr>
            <p:ph type="dt" sz="half" idx="10"/>
          </p:nvPr>
        </p:nvSpPr>
        <p:spPr/>
        <p:txBody>
          <a:bodyPr/>
          <a:lstStyle/>
          <a:p>
            <a:r>
              <a:rPr lang="et-EE" dirty="0" smtClean="0"/>
              <a:t>24.11.2011</a:t>
            </a:r>
            <a:endParaRPr lang="et-EE" dirty="0"/>
          </a:p>
        </p:txBody>
      </p:sp>
      <p:sp>
        <p:nvSpPr>
          <p:cNvPr id="5" name="Slide Number Placeholder 4"/>
          <p:cNvSpPr>
            <a:spLocks noGrp="1"/>
          </p:cNvSpPr>
          <p:nvPr>
            <p:ph type="sldNum" sz="quarter" idx="12"/>
          </p:nvPr>
        </p:nvSpPr>
        <p:spPr/>
        <p:txBody>
          <a:bodyPr/>
          <a:lstStyle/>
          <a:p>
            <a:fld id="{A2E8E45E-B894-404E-A45A-9B32ECF50130}" type="slidenum">
              <a:rPr lang="et-EE" smtClean="0"/>
              <a:pPr/>
              <a:t>11</a:t>
            </a:fld>
            <a:endParaRPr lang="et-E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t-EE" smtClean="0"/>
              <a:t>24.11.2011</a:t>
            </a:r>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12</a:t>
            </a:fld>
            <a:endParaRPr lang="et-EE"/>
          </a:p>
        </p:txBody>
      </p:sp>
      <p:pic>
        <p:nvPicPr>
          <p:cNvPr id="3074" name="Picture 2"/>
          <p:cNvPicPr>
            <a:picLocks noChangeAspect="1" noChangeArrowheads="1"/>
          </p:cNvPicPr>
          <p:nvPr/>
        </p:nvPicPr>
        <p:blipFill>
          <a:blip r:embed="rId2" cstate="print"/>
          <a:srcRect/>
          <a:stretch>
            <a:fillRect/>
          </a:stretch>
        </p:blipFill>
        <p:spPr bwMode="auto">
          <a:xfrm>
            <a:off x="0" y="0"/>
            <a:ext cx="9144000" cy="630932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t-EE" smtClean="0"/>
              <a:t>24.11.2011</a:t>
            </a:r>
            <a:endParaRPr lang="et-EE"/>
          </a:p>
        </p:txBody>
      </p:sp>
      <p:sp>
        <p:nvSpPr>
          <p:cNvPr id="3" name="Slide Number Placeholder 2"/>
          <p:cNvSpPr>
            <a:spLocks noGrp="1"/>
          </p:cNvSpPr>
          <p:nvPr>
            <p:ph type="sldNum" sz="quarter" idx="12"/>
          </p:nvPr>
        </p:nvSpPr>
        <p:spPr/>
        <p:txBody>
          <a:bodyPr/>
          <a:lstStyle/>
          <a:p>
            <a:fld id="{A2E8E45E-B894-404E-A45A-9B32ECF50130}" type="slidenum">
              <a:rPr lang="et-EE" smtClean="0"/>
              <a:pPr/>
              <a:t>13</a:t>
            </a:fld>
            <a:endParaRPr lang="et-EE"/>
          </a:p>
        </p:txBody>
      </p:sp>
      <p:cxnSp>
        <p:nvCxnSpPr>
          <p:cNvPr id="5" name="Straight Arrow Connector 4"/>
          <p:cNvCxnSpPr/>
          <p:nvPr/>
        </p:nvCxnSpPr>
        <p:spPr>
          <a:xfrm>
            <a:off x="4283968" y="260648"/>
            <a:ext cx="0" cy="604867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1475656" y="3212976"/>
            <a:ext cx="597666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547664" y="3212976"/>
            <a:ext cx="5891743" cy="461665"/>
          </a:xfrm>
          <a:prstGeom prst="rect">
            <a:avLst/>
          </a:prstGeom>
          <a:noFill/>
        </p:spPr>
        <p:txBody>
          <a:bodyPr wrap="square" rtlCol="0">
            <a:spAutoFit/>
          </a:bodyPr>
          <a:lstStyle/>
          <a:p>
            <a:r>
              <a:rPr lang="et-EE" sz="2400" dirty="0" smtClean="0">
                <a:solidFill>
                  <a:schemeClr val="tx2"/>
                </a:solidFill>
              </a:rPr>
              <a:t>Degree of Baltic Rim     Regional Cooperation</a:t>
            </a:r>
            <a:endParaRPr lang="et-EE" sz="2400" dirty="0">
              <a:solidFill>
                <a:schemeClr val="tx2"/>
              </a:solidFill>
            </a:endParaRPr>
          </a:p>
        </p:txBody>
      </p:sp>
      <p:sp>
        <p:nvSpPr>
          <p:cNvPr id="13" name="TextBox 12"/>
          <p:cNvSpPr txBox="1"/>
          <p:nvPr/>
        </p:nvSpPr>
        <p:spPr>
          <a:xfrm rot="16200000">
            <a:off x="1346270" y="3198346"/>
            <a:ext cx="6049028" cy="461665"/>
          </a:xfrm>
          <a:prstGeom prst="rect">
            <a:avLst/>
          </a:prstGeom>
          <a:noFill/>
        </p:spPr>
        <p:txBody>
          <a:bodyPr wrap="none" rtlCol="0">
            <a:spAutoFit/>
          </a:bodyPr>
          <a:lstStyle/>
          <a:p>
            <a:r>
              <a:rPr lang="et-EE" sz="2400" dirty="0" smtClean="0">
                <a:solidFill>
                  <a:schemeClr val="accent3">
                    <a:lumMod val="50000"/>
                  </a:schemeClr>
                </a:solidFill>
              </a:rPr>
              <a:t>Economic Climate in Estonia’s External Markets</a:t>
            </a:r>
            <a:endParaRPr lang="et-EE" sz="2400" dirty="0">
              <a:solidFill>
                <a:schemeClr val="accent3">
                  <a:lumMod val="50000"/>
                </a:schemeClr>
              </a:solidFill>
            </a:endParaRPr>
          </a:p>
        </p:txBody>
      </p:sp>
      <p:sp>
        <p:nvSpPr>
          <p:cNvPr id="16" name="TextBox 15"/>
          <p:cNvSpPr txBox="1"/>
          <p:nvPr/>
        </p:nvSpPr>
        <p:spPr>
          <a:xfrm>
            <a:off x="7428466" y="2852936"/>
            <a:ext cx="1715534" cy="830997"/>
          </a:xfrm>
          <a:prstGeom prst="rect">
            <a:avLst/>
          </a:prstGeom>
          <a:noFill/>
        </p:spPr>
        <p:txBody>
          <a:bodyPr wrap="none" rtlCol="0">
            <a:spAutoFit/>
          </a:bodyPr>
          <a:lstStyle/>
          <a:p>
            <a:r>
              <a:rPr lang="et-EE" sz="2400" dirty="0" smtClean="0"/>
              <a:t>Harmonious</a:t>
            </a:r>
          </a:p>
          <a:p>
            <a:r>
              <a:rPr lang="et-EE" sz="2400" dirty="0"/>
              <a:t>S</a:t>
            </a:r>
            <a:r>
              <a:rPr lang="et-EE" sz="2400" dirty="0" smtClean="0"/>
              <a:t>trong</a:t>
            </a:r>
            <a:endParaRPr lang="et-EE" sz="2400" dirty="0"/>
          </a:p>
        </p:txBody>
      </p:sp>
      <p:sp>
        <p:nvSpPr>
          <p:cNvPr id="18" name="TextBox 17"/>
          <p:cNvSpPr txBox="1"/>
          <p:nvPr/>
        </p:nvSpPr>
        <p:spPr>
          <a:xfrm>
            <a:off x="0" y="2780928"/>
            <a:ext cx="1691810" cy="830997"/>
          </a:xfrm>
          <a:prstGeom prst="rect">
            <a:avLst/>
          </a:prstGeom>
          <a:noFill/>
        </p:spPr>
        <p:txBody>
          <a:bodyPr wrap="none" rtlCol="0">
            <a:spAutoFit/>
          </a:bodyPr>
          <a:lstStyle/>
          <a:p>
            <a:r>
              <a:rPr lang="et-EE" sz="2400" dirty="0" smtClean="0"/>
              <a:t>Fragmented</a:t>
            </a:r>
          </a:p>
          <a:p>
            <a:r>
              <a:rPr lang="et-EE" sz="2400" dirty="0" smtClean="0"/>
              <a:t>Weak</a:t>
            </a:r>
            <a:endParaRPr lang="et-EE" sz="2400" dirty="0"/>
          </a:p>
        </p:txBody>
      </p:sp>
      <p:sp>
        <p:nvSpPr>
          <p:cNvPr id="19" name="TextBox 18"/>
          <p:cNvSpPr txBox="1"/>
          <p:nvPr/>
        </p:nvSpPr>
        <p:spPr>
          <a:xfrm>
            <a:off x="323528" y="0"/>
            <a:ext cx="8027710" cy="461665"/>
          </a:xfrm>
          <a:prstGeom prst="rect">
            <a:avLst/>
          </a:prstGeom>
          <a:noFill/>
        </p:spPr>
        <p:txBody>
          <a:bodyPr wrap="none" rtlCol="0">
            <a:spAutoFit/>
          </a:bodyPr>
          <a:lstStyle/>
          <a:p>
            <a:r>
              <a:rPr lang="et-EE" sz="2400" dirty="0" smtClean="0"/>
              <a:t>Strong recovery from the crisis and favorable export conditions</a:t>
            </a:r>
            <a:endParaRPr lang="et-EE" sz="2400" dirty="0"/>
          </a:p>
        </p:txBody>
      </p:sp>
      <p:sp>
        <p:nvSpPr>
          <p:cNvPr id="20" name="TextBox 19"/>
          <p:cNvSpPr txBox="1"/>
          <p:nvPr/>
        </p:nvSpPr>
        <p:spPr>
          <a:xfrm>
            <a:off x="827584" y="6165304"/>
            <a:ext cx="7595605" cy="461665"/>
          </a:xfrm>
          <a:prstGeom prst="rect">
            <a:avLst/>
          </a:prstGeom>
          <a:noFill/>
        </p:spPr>
        <p:txBody>
          <a:bodyPr wrap="none" rtlCol="0">
            <a:spAutoFit/>
          </a:bodyPr>
          <a:lstStyle/>
          <a:p>
            <a:r>
              <a:rPr lang="et-EE" sz="2400" dirty="0" smtClean="0"/>
              <a:t>Painful recovery from the crisis and tense export conditions</a:t>
            </a:r>
            <a:endParaRPr lang="et-EE" sz="2400" dirty="0"/>
          </a:p>
        </p:txBody>
      </p:sp>
      <p:sp>
        <p:nvSpPr>
          <p:cNvPr id="21" name="TextBox 20"/>
          <p:cNvSpPr txBox="1"/>
          <p:nvPr/>
        </p:nvSpPr>
        <p:spPr>
          <a:xfrm>
            <a:off x="539552" y="1340768"/>
            <a:ext cx="2499402" cy="646331"/>
          </a:xfrm>
          <a:prstGeom prst="rect">
            <a:avLst/>
          </a:prstGeom>
          <a:noFill/>
        </p:spPr>
        <p:txBody>
          <a:bodyPr wrap="none" rtlCol="0">
            <a:spAutoFit/>
          </a:bodyPr>
          <a:lstStyle/>
          <a:p>
            <a:r>
              <a:rPr lang="et-EE" sz="3600" dirty="0" smtClean="0">
                <a:solidFill>
                  <a:srgbClr val="C00000"/>
                </a:solidFill>
              </a:rPr>
              <a:t>Skype Island</a:t>
            </a:r>
            <a:endParaRPr lang="et-EE" sz="3600" dirty="0">
              <a:solidFill>
                <a:srgbClr val="C00000"/>
              </a:solidFill>
            </a:endParaRPr>
          </a:p>
        </p:txBody>
      </p:sp>
      <p:sp>
        <p:nvSpPr>
          <p:cNvPr id="22" name="TextBox 21"/>
          <p:cNvSpPr txBox="1"/>
          <p:nvPr/>
        </p:nvSpPr>
        <p:spPr>
          <a:xfrm>
            <a:off x="5868144" y="1196752"/>
            <a:ext cx="2592288" cy="1077218"/>
          </a:xfrm>
          <a:prstGeom prst="rect">
            <a:avLst/>
          </a:prstGeom>
          <a:noFill/>
        </p:spPr>
        <p:txBody>
          <a:bodyPr wrap="square" rtlCol="0">
            <a:spAutoFit/>
          </a:bodyPr>
          <a:lstStyle/>
          <a:p>
            <a:r>
              <a:rPr lang="et-EE" sz="3200" dirty="0" smtClean="0">
                <a:solidFill>
                  <a:schemeClr val="accent4">
                    <a:lumMod val="75000"/>
                  </a:schemeClr>
                </a:solidFill>
              </a:rPr>
              <a:t>Hanseatic League II</a:t>
            </a:r>
            <a:endParaRPr lang="et-EE" sz="3200" dirty="0">
              <a:solidFill>
                <a:schemeClr val="accent4">
                  <a:lumMod val="75000"/>
                </a:schemeClr>
              </a:solidFill>
            </a:endParaRPr>
          </a:p>
        </p:txBody>
      </p:sp>
      <p:sp>
        <p:nvSpPr>
          <p:cNvPr id="23" name="TextBox 22"/>
          <p:cNvSpPr txBox="1"/>
          <p:nvPr/>
        </p:nvSpPr>
        <p:spPr>
          <a:xfrm>
            <a:off x="683568" y="4581128"/>
            <a:ext cx="2420663" cy="584775"/>
          </a:xfrm>
          <a:prstGeom prst="rect">
            <a:avLst/>
          </a:prstGeom>
          <a:noFill/>
        </p:spPr>
        <p:txBody>
          <a:bodyPr wrap="none" rtlCol="0">
            <a:spAutoFit/>
          </a:bodyPr>
          <a:lstStyle/>
          <a:p>
            <a:r>
              <a:rPr lang="et-EE" sz="3200" dirty="0" smtClean="0"/>
              <a:t>State Returns</a:t>
            </a:r>
            <a:endParaRPr lang="et-EE" sz="3200" dirty="0"/>
          </a:p>
        </p:txBody>
      </p:sp>
      <p:sp>
        <p:nvSpPr>
          <p:cNvPr id="24" name="TextBox 23"/>
          <p:cNvSpPr txBox="1"/>
          <p:nvPr/>
        </p:nvSpPr>
        <p:spPr>
          <a:xfrm>
            <a:off x="5508104" y="4581128"/>
            <a:ext cx="3041217" cy="584775"/>
          </a:xfrm>
          <a:prstGeom prst="rect">
            <a:avLst/>
          </a:prstGeom>
          <a:noFill/>
        </p:spPr>
        <p:txBody>
          <a:bodyPr wrap="none" rtlCol="0">
            <a:spAutoFit/>
          </a:bodyPr>
          <a:lstStyle/>
          <a:p>
            <a:r>
              <a:rPr lang="et-EE" sz="3200" dirty="0" smtClean="0">
                <a:solidFill>
                  <a:schemeClr val="tx2">
                    <a:lumMod val="75000"/>
                  </a:schemeClr>
                </a:solidFill>
              </a:rPr>
              <a:t>Southern Finland</a:t>
            </a:r>
            <a:endParaRPr lang="et-EE" sz="3200" dirty="0">
              <a:solidFill>
                <a:schemeClr val="tx2">
                  <a:lumMod val="75000"/>
                </a:schemeClr>
              </a:solidFill>
            </a:endParaRPr>
          </a:p>
        </p:txBody>
      </p:sp>
      <p:sp>
        <p:nvSpPr>
          <p:cNvPr id="25" name="TextBox 24"/>
          <p:cNvSpPr txBox="1"/>
          <p:nvPr/>
        </p:nvSpPr>
        <p:spPr>
          <a:xfrm>
            <a:off x="1331640" y="5373216"/>
            <a:ext cx="2069862" cy="369332"/>
          </a:xfrm>
          <a:prstGeom prst="rect">
            <a:avLst/>
          </a:prstGeom>
          <a:noFill/>
        </p:spPr>
        <p:txBody>
          <a:bodyPr wrap="none" rtlCol="0">
            <a:spAutoFit/>
          </a:bodyPr>
          <a:lstStyle/>
          <a:p>
            <a:r>
              <a:rPr lang="et-EE" dirty="0" smtClean="0"/>
              <a:t>(inward orientation)</a:t>
            </a:r>
            <a:endParaRPr lang="et-EE" dirty="0"/>
          </a:p>
        </p:txBody>
      </p:sp>
      <p:sp>
        <p:nvSpPr>
          <p:cNvPr id="26" name="TextBox 25"/>
          <p:cNvSpPr txBox="1"/>
          <p:nvPr/>
        </p:nvSpPr>
        <p:spPr>
          <a:xfrm>
            <a:off x="6084168" y="5301208"/>
            <a:ext cx="2088232" cy="369332"/>
          </a:xfrm>
          <a:prstGeom prst="rect">
            <a:avLst/>
          </a:prstGeom>
          <a:noFill/>
        </p:spPr>
        <p:txBody>
          <a:bodyPr wrap="square" rtlCol="0">
            <a:spAutoFit/>
          </a:bodyPr>
          <a:lstStyle/>
          <a:p>
            <a:r>
              <a:rPr lang="et-EE" dirty="0" smtClean="0">
                <a:solidFill>
                  <a:schemeClr val="tx2">
                    <a:lumMod val="75000"/>
                  </a:schemeClr>
                </a:solidFill>
              </a:rPr>
              <a:t>(present situation)</a:t>
            </a:r>
            <a:endParaRPr lang="et-EE" dirty="0">
              <a:solidFill>
                <a:schemeClr val="tx2">
                  <a:lumMod val="75000"/>
                </a:schemeClr>
              </a:solidFill>
            </a:endParaRPr>
          </a:p>
        </p:txBody>
      </p:sp>
      <p:sp>
        <p:nvSpPr>
          <p:cNvPr id="27" name="TextBox 26"/>
          <p:cNvSpPr txBox="1"/>
          <p:nvPr/>
        </p:nvSpPr>
        <p:spPr>
          <a:xfrm>
            <a:off x="899592" y="1988840"/>
            <a:ext cx="3240360" cy="646331"/>
          </a:xfrm>
          <a:prstGeom prst="rect">
            <a:avLst/>
          </a:prstGeom>
          <a:noFill/>
        </p:spPr>
        <p:txBody>
          <a:bodyPr wrap="square" rtlCol="0">
            <a:spAutoFit/>
          </a:bodyPr>
          <a:lstStyle/>
          <a:p>
            <a:r>
              <a:rPr lang="et-EE" dirty="0" smtClean="0">
                <a:solidFill>
                  <a:srgbClr val="C00000"/>
                </a:solidFill>
              </a:rPr>
              <a:t>(best option for protectionist development case)</a:t>
            </a:r>
            <a:endParaRPr lang="et-EE" dirty="0">
              <a:solidFill>
                <a:srgbClr val="C00000"/>
              </a:solidFill>
            </a:endParaRPr>
          </a:p>
        </p:txBody>
      </p:sp>
      <p:sp>
        <p:nvSpPr>
          <p:cNvPr id="28" name="TextBox 27"/>
          <p:cNvSpPr txBox="1"/>
          <p:nvPr/>
        </p:nvSpPr>
        <p:spPr>
          <a:xfrm>
            <a:off x="5508104" y="2132856"/>
            <a:ext cx="1800200" cy="646331"/>
          </a:xfrm>
          <a:prstGeom prst="rect">
            <a:avLst/>
          </a:prstGeom>
          <a:noFill/>
        </p:spPr>
        <p:txBody>
          <a:bodyPr wrap="square" rtlCol="0">
            <a:spAutoFit/>
          </a:bodyPr>
          <a:lstStyle/>
          <a:p>
            <a:r>
              <a:rPr lang="et-EE" dirty="0" smtClean="0">
                <a:solidFill>
                  <a:schemeClr val="accent4">
                    <a:lumMod val="75000"/>
                  </a:schemeClr>
                </a:solidFill>
              </a:rPr>
              <a:t>(outbound and collaborative)</a:t>
            </a:r>
            <a:endParaRPr lang="et-EE" dirty="0">
              <a:solidFill>
                <a:schemeClr val="accent4">
                  <a:lumMod val="75000"/>
                </a:schemeClr>
              </a:solidFill>
            </a:endParaRPr>
          </a:p>
        </p:txBody>
      </p:sp>
      <p:sp>
        <p:nvSpPr>
          <p:cNvPr id="29" name="Oval 28"/>
          <p:cNvSpPr/>
          <p:nvPr/>
        </p:nvSpPr>
        <p:spPr>
          <a:xfrm>
            <a:off x="0" y="548680"/>
            <a:ext cx="8748464" cy="2448272"/>
          </a:xfrm>
          <a:prstGeom prst="ellipse">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t-E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t-EE" smtClean="0"/>
              <a:t>24.11.2011</a:t>
            </a:r>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14</a:t>
            </a:fld>
            <a:endParaRPr lang="et-EE"/>
          </a:p>
        </p:txBody>
      </p:sp>
      <p:pic>
        <p:nvPicPr>
          <p:cNvPr id="1026" name="Picture 2"/>
          <p:cNvPicPr>
            <a:picLocks noGrp="1" noChangeAspect="1" noChangeArrowheads="1"/>
          </p:cNvPicPr>
          <p:nvPr>
            <p:ph idx="4294967295"/>
          </p:nvPr>
        </p:nvPicPr>
        <p:blipFill>
          <a:blip r:embed="rId2" cstate="print"/>
          <a:srcRect/>
          <a:stretch>
            <a:fillRect/>
          </a:stretch>
        </p:blipFill>
        <p:spPr bwMode="auto">
          <a:xfrm>
            <a:off x="1" y="0"/>
            <a:ext cx="9144000" cy="6334539"/>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0"/>
            <a:ext cx="8229600" cy="1143000"/>
          </a:xfrm>
        </p:spPr>
        <p:txBody>
          <a:bodyPr/>
          <a:lstStyle/>
          <a:p>
            <a:r>
              <a:rPr lang="et-EE" b="1" dirty="0" smtClean="0">
                <a:effectLst>
                  <a:outerShdw blurRad="38100" dist="38100" dir="2700000" algn="tl">
                    <a:srgbClr val="000000">
                      <a:alpha val="43137"/>
                    </a:srgbClr>
                  </a:outerShdw>
                </a:effectLst>
              </a:rPr>
              <a:t>Problems of planning</a:t>
            </a:r>
            <a:endParaRPr lang="et-EE" b="1"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67544" y="980728"/>
            <a:ext cx="8424936" cy="4886003"/>
          </a:xfrm>
        </p:spPr>
        <p:txBody>
          <a:bodyPr>
            <a:noAutofit/>
          </a:bodyPr>
          <a:lstStyle/>
          <a:p>
            <a:r>
              <a:rPr lang="et-EE" dirty="0" smtClean="0"/>
              <a:t>Present planning is mainly linear (e.g. EU 2020, state budgeting (3Y strategy and annual), majority of the businesses)</a:t>
            </a:r>
          </a:p>
          <a:p>
            <a:r>
              <a:rPr lang="et-EE" dirty="0" smtClean="0"/>
              <a:t>Doing slightly more doesn’t make a difference in quality improvement we need -&gt; switch to landmark-based prioritised and focused policy on the state level</a:t>
            </a:r>
          </a:p>
          <a:p>
            <a:r>
              <a:rPr lang="et-EE" dirty="0" smtClean="0"/>
              <a:t>Constant scenario update is must</a:t>
            </a:r>
          </a:p>
          <a:p>
            <a:r>
              <a:rPr lang="et-EE" dirty="0" smtClean="0"/>
              <a:t>Plan B is ultimate prerequisite in turbulent times like now</a:t>
            </a:r>
            <a:endParaRPr lang="et-EE" dirty="0"/>
          </a:p>
        </p:txBody>
      </p:sp>
      <p:sp>
        <p:nvSpPr>
          <p:cNvPr id="2" name="Date Placeholder 1"/>
          <p:cNvSpPr>
            <a:spLocks noGrp="1"/>
          </p:cNvSpPr>
          <p:nvPr>
            <p:ph type="dt" sz="half" idx="10"/>
          </p:nvPr>
        </p:nvSpPr>
        <p:spPr/>
        <p:txBody>
          <a:bodyPr/>
          <a:lstStyle/>
          <a:p>
            <a:r>
              <a:rPr lang="et-EE" dirty="0" smtClean="0"/>
              <a:t>24.11.2011</a:t>
            </a:r>
            <a:endParaRPr lang="et-EE" dirty="0"/>
          </a:p>
        </p:txBody>
      </p:sp>
      <p:sp>
        <p:nvSpPr>
          <p:cNvPr id="3" name="Slide Number Placeholder 2"/>
          <p:cNvSpPr>
            <a:spLocks noGrp="1"/>
          </p:cNvSpPr>
          <p:nvPr>
            <p:ph type="sldNum" sz="quarter" idx="12"/>
          </p:nvPr>
        </p:nvSpPr>
        <p:spPr/>
        <p:txBody>
          <a:bodyPr/>
          <a:lstStyle/>
          <a:p>
            <a:fld id="{A2E8E45E-B894-404E-A45A-9B32ECF50130}" type="slidenum">
              <a:rPr lang="et-EE" smtClean="0"/>
              <a:pPr/>
              <a:t>15</a:t>
            </a:fld>
            <a:endParaRPr lang="et-E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0"/>
            <a:ext cx="8229600" cy="1143000"/>
          </a:xfrm>
        </p:spPr>
        <p:txBody>
          <a:bodyPr/>
          <a:lstStyle/>
          <a:p>
            <a:r>
              <a:rPr lang="et-EE" b="1" dirty="0" smtClean="0">
                <a:effectLst>
                  <a:outerShdw blurRad="38100" dist="38100" dir="2700000" algn="tl">
                    <a:srgbClr val="000000">
                      <a:alpha val="43137"/>
                    </a:srgbClr>
                  </a:outerShdw>
                </a:effectLst>
              </a:rPr>
              <a:t>Problems of planning</a:t>
            </a:r>
            <a:endParaRPr lang="et-EE" b="1"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611560" y="764704"/>
            <a:ext cx="8352928" cy="5544616"/>
          </a:xfrm>
        </p:spPr>
        <p:txBody>
          <a:bodyPr>
            <a:noAutofit/>
          </a:bodyPr>
          <a:lstStyle/>
          <a:p>
            <a:r>
              <a:rPr lang="et-EE" sz="2800" b="1" dirty="0" smtClean="0"/>
              <a:t>Plan without vision is not an option for a small state, but vision without proper planning and execution is doomed (like eurocrisis has perfectly shown)</a:t>
            </a:r>
          </a:p>
          <a:p>
            <a:r>
              <a:rPr lang="et-EE" sz="2400" b="1" dirty="0" smtClean="0"/>
              <a:t>Regional co-operation </a:t>
            </a:r>
            <a:r>
              <a:rPr lang="et-EE" sz="2400" dirty="0" smtClean="0"/>
              <a:t>is immanent, but difficult to achieve on macro level (e.g. Baltic common infrastructure projects like Visiginas, RB, LNG), although good examples even during the crisis (Banking support deal between Swedish and Baltic Central Banks)</a:t>
            </a:r>
          </a:p>
          <a:p>
            <a:r>
              <a:rPr lang="et-EE" sz="2400" dirty="0" smtClean="0"/>
              <a:t>Quality leap requires a </a:t>
            </a:r>
            <a:r>
              <a:rPr lang="et-EE" sz="2400" b="1" dirty="0" smtClean="0"/>
              <a:t>reset in planning </a:t>
            </a:r>
            <a:r>
              <a:rPr lang="et-EE" sz="2400" dirty="0" smtClean="0"/>
              <a:t>for the longer perspective and smart focusing on priorities</a:t>
            </a:r>
          </a:p>
          <a:p>
            <a:r>
              <a:rPr lang="et-EE" b="1" dirty="0" smtClean="0"/>
              <a:t>EURO doesn’t make a big difference, but sets more influential framework environment for planning at all levels</a:t>
            </a:r>
          </a:p>
          <a:p>
            <a:endParaRPr lang="et-EE" dirty="0" smtClean="0"/>
          </a:p>
          <a:p>
            <a:pPr>
              <a:buNone/>
            </a:pPr>
            <a:endParaRPr lang="et-EE" dirty="0"/>
          </a:p>
        </p:txBody>
      </p:sp>
      <p:sp>
        <p:nvSpPr>
          <p:cNvPr id="2" name="Date Placeholder 1"/>
          <p:cNvSpPr>
            <a:spLocks noGrp="1"/>
          </p:cNvSpPr>
          <p:nvPr>
            <p:ph type="dt" sz="half" idx="10"/>
          </p:nvPr>
        </p:nvSpPr>
        <p:spPr/>
        <p:txBody>
          <a:bodyPr/>
          <a:lstStyle/>
          <a:p>
            <a:r>
              <a:rPr lang="et-EE" smtClean="0"/>
              <a:t>24.11.2011</a:t>
            </a:r>
            <a:endParaRPr lang="et-EE"/>
          </a:p>
        </p:txBody>
      </p:sp>
      <p:sp>
        <p:nvSpPr>
          <p:cNvPr id="3" name="Slide Number Placeholder 2"/>
          <p:cNvSpPr>
            <a:spLocks noGrp="1"/>
          </p:cNvSpPr>
          <p:nvPr>
            <p:ph type="sldNum" sz="quarter" idx="12"/>
          </p:nvPr>
        </p:nvSpPr>
        <p:spPr/>
        <p:txBody>
          <a:bodyPr/>
          <a:lstStyle/>
          <a:p>
            <a:fld id="{A2E8E45E-B894-404E-A45A-9B32ECF50130}" type="slidenum">
              <a:rPr lang="et-EE" smtClean="0"/>
              <a:pPr/>
              <a:t>16</a:t>
            </a:fld>
            <a:endParaRPr lang="et-E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effectLst>
                  <a:outerShdw blurRad="38100" dist="38100" dir="2700000" algn="tl">
                    <a:srgbClr val="000000">
                      <a:alpha val="43137"/>
                    </a:srgbClr>
                  </a:outerShdw>
                </a:effectLst>
              </a:rPr>
              <a:t>The case</a:t>
            </a:r>
            <a:endParaRPr lang="et-E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1700808"/>
            <a:ext cx="8229600" cy="4525963"/>
          </a:xfrm>
        </p:spPr>
        <p:txBody>
          <a:bodyPr>
            <a:normAutofit/>
          </a:bodyPr>
          <a:lstStyle/>
          <a:p>
            <a:pPr algn="just"/>
            <a:r>
              <a:rPr lang="et-EE" sz="3600" b="1" dirty="0" smtClean="0"/>
              <a:t>Based on Estonian case to show, how principal decisions, once made and maintained long enough, are making difference and bring success, but shall not be considered as final and need to be revisited and developed</a:t>
            </a:r>
            <a:endParaRPr lang="et-EE" sz="3600" b="1" dirty="0"/>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2</a:t>
            </a:fld>
            <a:endParaRPr lang="et-E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t-EE" b="1" dirty="0" smtClean="0">
                <a:effectLst>
                  <a:outerShdw blurRad="38100" dist="38100" dir="2700000" algn="tl">
                    <a:srgbClr val="000000">
                      <a:alpha val="43137"/>
                    </a:srgbClr>
                  </a:outerShdw>
                </a:effectLst>
              </a:rPr>
              <a:t>Estonia as a case – preconditions 1</a:t>
            </a:r>
            <a:endParaRPr lang="et-E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1196752"/>
            <a:ext cx="8208912" cy="5328592"/>
          </a:xfrm>
        </p:spPr>
        <p:txBody>
          <a:bodyPr>
            <a:noAutofit/>
          </a:bodyPr>
          <a:lstStyle/>
          <a:p>
            <a:r>
              <a:rPr lang="et-EE" dirty="0" smtClean="0"/>
              <a:t>Size matters - small country, rapid reactions</a:t>
            </a:r>
          </a:p>
          <a:p>
            <a:r>
              <a:rPr lang="et-EE" dirty="0" smtClean="0"/>
              <a:t>Open economy model &amp; exports orientation</a:t>
            </a:r>
          </a:p>
          <a:p>
            <a:r>
              <a:rPr lang="et-EE" dirty="0" smtClean="0"/>
              <a:t>High share of FDI </a:t>
            </a:r>
          </a:p>
          <a:p>
            <a:r>
              <a:rPr lang="et-EE" dirty="0" smtClean="0"/>
              <a:t>Currency board</a:t>
            </a:r>
          </a:p>
          <a:p>
            <a:r>
              <a:rPr lang="et-EE" dirty="0" smtClean="0"/>
              <a:t>Yet low-cost-economy</a:t>
            </a:r>
          </a:p>
          <a:p>
            <a:r>
              <a:rPr lang="et-EE" dirty="0" smtClean="0"/>
              <a:t>Geopolitically challenged – difference in approaching euro</a:t>
            </a:r>
          </a:p>
          <a:p>
            <a:r>
              <a:rPr lang="et-EE" dirty="0" smtClean="0"/>
              <a:t>Public mentality advantage</a:t>
            </a:r>
          </a:p>
          <a:p>
            <a:endParaRPr lang="et-EE" dirty="0" smtClean="0"/>
          </a:p>
          <a:p>
            <a:endParaRPr lang="et-EE" dirty="0"/>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3</a:t>
            </a:fld>
            <a:endParaRPr lang="et-E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t-EE" b="1" dirty="0" smtClean="0">
                <a:effectLst>
                  <a:outerShdw blurRad="38100" dist="38100" dir="2700000" algn="tl">
                    <a:srgbClr val="000000">
                      <a:alpha val="43137"/>
                    </a:srgbClr>
                  </a:outerShdw>
                </a:effectLst>
              </a:rPr>
              <a:t>Estonia as a case – preconditions 2</a:t>
            </a:r>
            <a:endParaRPr lang="et-E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836712"/>
            <a:ext cx="8208912" cy="5112568"/>
          </a:xfrm>
        </p:spPr>
        <p:txBody>
          <a:bodyPr>
            <a:noAutofit/>
          </a:bodyPr>
          <a:lstStyle/>
          <a:p>
            <a:r>
              <a:rPr lang="et-EE" sz="2500" dirty="0" smtClean="0"/>
              <a:t>Public sector low debt and budget surplus, kept constantly by all governements + accumulation of state reserves</a:t>
            </a:r>
          </a:p>
          <a:p>
            <a:r>
              <a:rPr lang="et-EE" sz="2500" dirty="0" smtClean="0"/>
              <a:t>Late arrival of (over)borrowing wave</a:t>
            </a:r>
          </a:p>
          <a:p>
            <a:r>
              <a:rPr lang="et-EE" sz="2500" dirty="0" smtClean="0"/>
              <a:t>Participation in the chain of global exports of capital goods to Asia through target export markets - Finland and Sweden </a:t>
            </a:r>
          </a:p>
          <a:p>
            <a:r>
              <a:rPr lang="et-EE" sz="2500" dirty="0" smtClean="0"/>
              <a:t>Pure luck </a:t>
            </a:r>
          </a:p>
          <a:p>
            <a:pPr>
              <a:buNone/>
            </a:pPr>
            <a:r>
              <a:rPr lang="et-EE" sz="2500" dirty="0"/>
              <a:t>	</a:t>
            </a:r>
            <a:r>
              <a:rPr lang="et-EE" sz="2500" dirty="0" smtClean="0"/>
              <a:t>– inflation criteria momentum because of the crisis + absence of the Governement bonds and respective criteria reference</a:t>
            </a:r>
          </a:p>
          <a:p>
            <a:pPr>
              <a:buNone/>
            </a:pPr>
            <a:r>
              <a:rPr lang="et-EE" sz="2500" dirty="0"/>
              <a:t>	</a:t>
            </a:r>
            <a:r>
              <a:rPr lang="et-EE" sz="2500" dirty="0" smtClean="0"/>
              <a:t>-  Scandinavian influence, especially in FDI and banking</a:t>
            </a:r>
          </a:p>
          <a:p>
            <a:pPr>
              <a:buNone/>
            </a:pPr>
            <a:r>
              <a:rPr lang="et-EE" sz="2500" dirty="0"/>
              <a:t>	</a:t>
            </a:r>
            <a:r>
              <a:rPr lang="et-EE" sz="2500" dirty="0" smtClean="0"/>
              <a:t>-  political usefulness of acceptance of EE to eurozone on a larger scale at the very peak of the crisis as a good example</a:t>
            </a:r>
          </a:p>
          <a:p>
            <a:endParaRPr lang="et-EE" sz="2500" dirty="0" smtClean="0"/>
          </a:p>
          <a:p>
            <a:endParaRPr lang="et-EE" sz="2500" dirty="0" smtClean="0"/>
          </a:p>
          <a:p>
            <a:endParaRPr lang="et-EE" sz="2500" dirty="0"/>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4</a:t>
            </a:fld>
            <a:endParaRPr lang="et-E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fontScale="90000"/>
          </a:bodyPr>
          <a:lstStyle/>
          <a:p>
            <a:r>
              <a:rPr lang="et-EE" b="1" dirty="0" smtClean="0">
                <a:effectLst>
                  <a:outerShdw blurRad="38100" dist="38100" dir="2700000" algn="tl">
                    <a:srgbClr val="000000">
                      <a:alpha val="43137"/>
                    </a:srgbClr>
                  </a:outerShdw>
                </a:effectLst>
              </a:rPr>
              <a:t>Some decisions with long-term implications 1</a:t>
            </a:r>
            <a:endParaRPr lang="et-E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1124744"/>
            <a:ext cx="8424936" cy="4824536"/>
          </a:xfrm>
        </p:spPr>
        <p:txBody>
          <a:bodyPr>
            <a:noAutofit/>
          </a:bodyPr>
          <a:lstStyle/>
          <a:p>
            <a:r>
              <a:rPr lang="et-EE" dirty="0" smtClean="0"/>
              <a:t>EEK pegged to DEM 8:1 right from the beginnning – 1992</a:t>
            </a:r>
          </a:p>
          <a:p>
            <a:r>
              <a:rPr lang="et-EE" dirty="0" smtClean="0"/>
              <a:t>Cleaning of the commercial banking sector – 1992-1997 in the very harsh way</a:t>
            </a:r>
          </a:p>
          <a:p>
            <a:r>
              <a:rPr lang="et-EE" dirty="0" smtClean="0"/>
              <a:t>Flat taxation – 1993</a:t>
            </a:r>
          </a:p>
          <a:p>
            <a:r>
              <a:rPr lang="et-EE" dirty="0" smtClean="0"/>
              <a:t>Privatization by Treuhandt model – 1993-1998</a:t>
            </a:r>
          </a:p>
          <a:p>
            <a:r>
              <a:rPr lang="et-EE" dirty="0" smtClean="0"/>
              <a:t>State budget surplus 1994-2007 (except 1999) – formation of reserves</a:t>
            </a:r>
          </a:p>
          <a:p>
            <a:r>
              <a:rPr lang="et-EE" dirty="0" smtClean="0"/>
              <a:t>New commercial and civil legislation – 1991-1995</a:t>
            </a:r>
          </a:p>
          <a:p>
            <a:endParaRPr lang="et-EE" dirty="0"/>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5</a:t>
            </a:fld>
            <a:endParaRPr lang="et-E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fontScale="90000"/>
          </a:bodyPr>
          <a:lstStyle/>
          <a:p>
            <a:r>
              <a:rPr lang="et-EE" b="1" dirty="0" smtClean="0">
                <a:effectLst>
                  <a:outerShdw blurRad="38100" dist="38100" dir="2700000" algn="tl">
                    <a:srgbClr val="000000">
                      <a:alpha val="43137"/>
                    </a:srgbClr>
                  </a:outerShdw>
                </a:effectLst>
              </a:rPr>
              <a:t>Some decisions with long-term implications 2</a:t>
            </a:r>
            <a:endParaRPr lang="et-E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1052736"/>
            <a:ext cx="8424936" cy="5040560"/>
          </a:xfrm>
        </p:spPr>
        <p:txBody>
          <a:bodyPr>
            <a:noAutofit/>
          </a:bodyPr>
          <a:lstStyle/>
          <a:p>
            <a:r>
              <a:rPr lang="et-EE" sz="3000" dirty="0" smtClean="0"/>
              <a:t>Principal decision to join EU – 1996-97 and fulfillment of </a:t>
            </a:r>
            <a:r>
              <a:rPr lang="et-EE" sz="3000" i="1" dirty="0" smtClean="0"/>
              <a:t>aquis communitaire</a:t>
            </a:r>
          </a:p>
          <a:p>
            <a:r>
              <a:rPr lang="et-EE" sz="3000" dirty="0" smtClean="0"/>
              <a:t>Waiving of tax on the re-invested profits – 2000</a:t>
            </a:r>
          </a:p>
          <a:p>
            <a:r>
              <a:rPr lang="et-EE" sz="3000" dirty="0" smtClean="0"/>
              <a:t>Internal devaluation and substantial austerity program (which continues) during the crisis to preserve the currency board and enter the eurozone -2009</a:t>
            </a:r>
          </a:p>
          <a:p>
            <a:pPr>
              <a:buNone/>
            </a:pPr>
            <a:r>
              <a:rPr lang="et-EE" sz="3000" dirty="0" smtClean="0"/>
              <a:t>etc. etc.</a:t>
            </a:r>
          </a:p>
          <a:p>
            <a:pPr>
              <a:buNone/>
            </a:pPr>
            <a:r>
              <a:rPr lang="et-EE" b="1" dirty="0" smtClean="0"/>
              <a:t>=&gt; All these and numerous other decisions have paved the way for Estonia to join finally the eurozone</a:t>
            </a:r>
          </a:p>
          <a:p>
            <a:endParaRPr lang="et-EE" dirty="0" smtClean="0"/>
          </a:p>
          <a:p>
            <a:endParaRPr lang="et-EE" dirty="0"/>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6</a:t>
            </a:fld>
            <a:endParaRPr lang="et-E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8229600" cy="1143000"/>
          </a:xfrm>
        </p:spPr>
        <p:txBody>
          <a:bodyPr/>
          <a:lstStyle/>
          <a:p>
            <a:r>
              <a:rPr lang="et-EE" b="1" dirty="0" smtClean="0">
                <a:effectLst>
                  <a:outerShdw blurRad="38100" dist="38100" dir="2700000" algn="tl">
                    <a:srgbClr val="000000">
                      <a:alpha val="43137"/>
                    </a:srgbClr>
                  </a:outerShdw>
                </a:effectLst>
              </a:rPr>
              <a:t>EURO!</a:t>
            </a:r>
            <a:endParaRPr lang="et-E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548680"/>
            <a:ext cx="8229600" cy="5361459"/>
          </a:xfrm>
        </p:spPr>
        <p:txBody>
          <a:bodyPr>
            <a:noAutofit/>
          </a:bodyPr>
          <a:lstStyle/>
          <a:p>
            <a:pPr>
              <a:buNone/>
            </a:pPr>
            <a:r>
              <a:rPr lang="et-EE" dirty="0" smtClean="0"/>
              <a:t>Positive: </a:t>
            </a:r>
          </a:p>
          <a:p>
            <a:r>
              <a:rPr lang="et-EE" dirty="0" smtClean="0"/>
              <a:t>EE as small country, slim and fit, pretty competitive, geographically well positioned, accustomed to live by means available not wishes disireable =&gt; speedy adjustment and recovery</a:t>
            </a:r>
          </a:p>
          <a:p>
            <a:r>
              <a:rPr lang="et-EE" dirty="0" smtClean="0"/>
              <a:t>EE has founded its place in international division of labor</a:t>
            </a:r>
          </a:p>
          <a:p>
            <a:r>
              <a:rPr lang="et-EE" dirty="0" smtClean="0"/>
              <a:t>34th in the world ranking of HDI</a:t>
            </a:r>
          </a:p>
          <a:p>
            <a:r>
              <a:rPr lang="et-EE" dirty="0" smtClean="0"/>
              <a:t>Influx of FDI enabled by euro - new wave of first of all from Scandinavian neighbourhood </a:t>
            </a:r>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7</a:t>
            </a:fld>
            <a:endParaRPr lang="et-E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t-EE" b="1" dirty="0" smtClean="0">
                <a:effectLst>
                  <a:outerShdw blurRad="38100" dist="38100" dir="2700000" algn="tl">
                    <a:srgbClr val="000000">
                      <a:alpha val="43137"/>
                    </a:srgbClr>
                  </a:outerShdw>
                </a:effectLst>
              </a:rPr>
              <a:t>EURO?</a:t>
            </a:r>
            <a:endParaRPr lang="et-E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124744"/>
            <a:ext cx="8229600" cy="5001419"/>
          </a:xfrm>
        </p:spPr>
        <p:txBody>
          <a:bodyPr>
            <a:normAutofit fontScale="85000" lnSpcReduction="20000"/>
          </a:bodyPr>
          <a:lstStyle/>
          <a:p>
            <a:r>
              <a:rPr lang="et-EE" dirty="0" smtClean="0"/>
              <a:t>But: when we arrived the party, it was almost over and the time comes to pay the bill</a:t>
            </a:r>
          </a:p>
          <a:p>
            <a:r>
              <a:rPr lang="et-EE" dirty="0" smtClean="0"/>
              <a:t>Uncertainty about not only eurozone but even EU as such</a:t>
            </a:r>
          </a:p>
          <a:p>
            <a:r>
              <a:rPr lang="et-EE" dirty="0" smtClean="0"/>
              <a:t>Development of two-speed Europe and EE’s placement in this process?</a:t>
            </a:r>
          </a:p>
          <a:p>
            <a:r>
              <a:rPr lang="et-EE" dirty="0" smtClean="0"/>
              <a:t>Lagging behind the core states has become apparently visible </a:t>
            </a:r>
          </a:p>
          <a:p>
            <a:r>
              <a:rPr lang="et-EE" dirty="0" smtClean="0"/>
              <a:t>High dependancy ratio on FDI and exports jeopardised by the eurocrisis</a:t>
            </a:r>
          </a:p>
          <a:p>
            <a:r>
              <a:rPr lang="et-EE" dirty="0" smtClean="0"/>
              <a:t>Influence of deleveraging  on businesses and demand</a:t>
            </a:r>
          </a:p>
          <a:p>
            <a:r>
              <a:rPr lang="et-EE" dirty="0" smtClean="0"/>
              <a:t>=&gt; How to catch up? =&gt; Need for longterm efforts and respective planning</a:t>
            </a:r>
          </a:p>
          <a:p>
            <a:endParaRPr lang="et-EE" dirty="0" smtClean="0"/>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8</a:t>
            </a:fld>
            <a:endParaRPr lang="et-E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t-EE" b="1" dirty="0" smtClean="0">
                <a:effectLst>
                  <a:outerShdw blurRad="38100" dist="38100" dir="2700000" algn="tl">
                    <a:srgbClr val="000000">
                      <a:alpha val="43137"/>
                    </a:srgbClr>
                  </a:outerShdw>
                </a:effectLst>
              </a:rPr>
              <a:t>Challenges ahead</a:t>
            </a:r>
            <a:endParaRPr lang="et-EE"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764704"/>
            <a:ext cx="8424936" cy="4785395"/>
          </a:xfrm>
        </p:spPr>
        <p:txBody>
          <a:bodyPr>
            <a:noAutofit/>
          </a:bodyPr>
          <a:lstStyle/>
          <a:p>
            <a:r>
              <a:rPr lang="et-EE" sz="2800" dirty="0" smtClean="0"/>
              <a:t>Eurozone break-up or preservation -&gt; planning for both with the recognition of the need for the continuation of the present austerity policies</a:t>
            </a:r>
          </a:p>
          <a:p>
            <a:r>
              <a:rPr lang="et-EE" sz="2800" dirty="0" smtClean="0"/>
              <a:t>In any case – some waver of the sovereignity is ahead in relation to crisis prevention, management and resolution mechanism for fiscal and financial sustainability whether the “core  zone” or the wider one (e.g. to European supervisory institution, </a:t>
            </a:r>
            <a:r>
              <a:rPr lang="en-US" sz="2800" dirty="0" smtClean="0"/>
              <a:t>European deposit insurance corp.</a:t>
            </a:r>
            <a:r>
              <a:rPr lang="et-EE" sz="2800" dirty="0" smtClean="0"/>
              <a:t> , </a:t>
            </a:r>
            <a:r>
              <a:rPr lang="en-US" sz="2800" dirty="0" smtClean="0"/>
              <a:t>European banking resolution authority</a:t>
            </a:r>
            <a:r>
              <a:rPr lang="et-EE" sz="2800" dirty="0" smtClean="0"/>
              <a:t>)</a:t>
            </a:r>
          </a:p>
          <a:p>
            <a:r>
              <a:rPr lang="et-EE" sz="2800" dirty="0" smtClean="0"/>
              <a:t>Preparing for lesser and more precisely targeted EU support money influx -&gt; especially important for planning of infrastructure development</a:t>
            </a:r>
          </a:p>
          <a:p>
            <a:endParaRPr lang="et-EE" sz="2800" dirty="0" smtClean="0"/>
          </a:p>
          <a:p>
            <a:endParaRPr lang="et-EE" sz="2800" dirty="0" smtClean="0"/>
          </a:p>
          <a:p>
            <a:pPr>
              <a:buNone/>
            </a:pPr>
            <a:endParaRPr lang="et-EE" sz="2800" dirty="0" smtClean="0"/>
          </a:p>
          <a:p>
            <a:r>
              <a:rPr lang="et-EE" sz="2800" dirty="0" smtClean="0"/>
              <a:t> </a:t>
            </a:r>
            <a:endParaRPr lang="et-EE" sz="2800" dirty="0"/>
          </a:p>
        </p:txBody>
      </p:sp>
      <p:sp>
        <p:nvSpPr>
          <p:cNvPr id="4" name="Date Placeholder 3"/>
          <p:cNvSpPr>
            <a:spLocks noGrp="1"/>
          </p:cNvSpPr>
          <p:nvPr>
            <p:ph type="dt" sz="half" idx="10"/>
          </p:nvPr>
        </p:nvSpPr>
        <p:spPr/>
        <p:txBody>
          <a:bodyPr/>
          <a:lstStyle/>
          <a:p>
            <a:r>
              <a:rPr lang="et-EE" smtClean="0"/>
              <a:t>24.11.2011</a:t>
            </a:r>
            <a:endParaRPr lang="et-EE"/>
          </a:p>
        </p:txBody>
      </p:sp>
      <p:sp>
        <p:nvSpPr>
          <p:cNvPr id="5" name="Slide Number Placeholder 4"/>
          <p:cNvSpPr>
            <a:spLocks noGrp="1"/>
          </p:cNvSpPr>
          <p:nvPr>
            <p:ph type="sldNum" sz="quarter" idx="12"/>
          </p:nvPr>
        </p:nvSpPr>
        <p:spPr/>
        <p:txBody>
          <a:bodyPr/>
          <a:lstStyle/>
          <a:p>
            <a:fld id="{A2E8E45E-B894-404E-A45A-9B32ECF50130}" type="slidenum">
              <a:rPr lang="et-EE" smtClean="0"/>
              <a:pPr/>
              <a:t>9</a:t>
            </a:fld>
            <a:endParaRPr lang="et-E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TotalTime>
  <Words>916</Words>
  <Application>Microsoft Office PowerPoint</Application>
  <PresentationFormat>On-screen Show (4:3)</PresentationFormat>
  <Paragraphs>128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Long-term planning and the effects of the European Common Currency on  economic development of a country </vt:lpstr>
      <vt:lpstr>The case</vt:lpstr>
      <vt:lpstr>Estonia as a case – preconditions 1</vt:lpstr>
      <vt:lpstr>Estonia as a case – preconditions 2</vt:lpstr>
      <vt:lpstr>Some decisions with long-term implications 1</vt:lpstr>
      <vt:lpstr>Some decisions with long-term implications 2</vt:lpstr>
      <vt:lpstr>EURO!</vt:lpstr>
      <vt:lpstr>EURO?</vt:lpstr>
      <vt:lpstr>Challenges ahead</vt:lpstr>
      <vt:lpstr>Disadvantages of the periphery</vt:lpstr>
      <vt:lpstr>Vision for growth</vt:lpstr>
      <vt:lpstr>Slide 12</vt:lpstr>
      <vt:lpstr>Slide 13</vt:lpstr>
      <vt:lpstr>Slide 14</vt:lpstr>
      <vt:lpstr>Problems of planning</vt:lpstr>
      <vt:lpstr>Problems of planning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Long-term planning and the effects of the European Common Currency on  economic development of a country</dc:title>
  <dc:creator>RV</dc:creator>
  <cp:lastModifiedBy>petersa</cp:lastModifiedBy>
  <cp:revision>41</cp:revision>
  <dcterms:created xsi:type="dcterms:W3CDTF">2011-11-21T18:04:48Z</dcterms:created>
  <dcterms:modified xsi:type="dcterms:W3CDTF">2011-12-05T10:32:28Z</dcterms:modified>
</cp:coreProperties>
</file>