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5" r:id="rId4"/>
    <p:sldId id="274" r:id="rId5"/>
    <p:sldId id="258" r:id="rId6"/>
    <p:sldId id="259" r:id="rId7"/>
    <p:sldId id="277" r:id="rId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50" autoAdjust="0"/>
  </p:normalViewPr>
  <p:slideViewPr>
    <p:cSldViewPr snapToGrid="0" snapToObjects="1"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9D4C-24E1-EC4A-9875-9E1C800D4027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AC01-4802-984C-B547-74DCA2256A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01271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0719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1160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3208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6831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150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524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9832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5319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048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2508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88BC0-D47A-B941-B9C1-72BA2E53FA10}" type="datetimeFigureOut">
              <a:rPr lang="da-DK" smtClean="0"/>
              <a:pPr/>
              <a:t>23-11-2011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9715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11310" y="6356350"/>
            <a:ext cx="57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5397-21B8-1C47-A3E3-F7FA980111B4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Billede 6" descr="Vi-Vh 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368091"/>
            <a:ext cx="1056106" cy="269728"/>
          </a:xfrm>
          <a:prstGeom prst="rect">
            <a:avLst/>
          </a:prstGeom>
        </p:spPr>
      </p:pic>
      <p:pic>
        <p:nvPicPr>
          <p:cNvPr id="8" name="Billede 7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2364238" y="6353316"/>
            <a:ext cx="5402813" cy="2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4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662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Sustainable Recovery and Knowledge based Economy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601564"/>
            <a:ext cx="6400800" cy="1752600"/>
          </a:xfrm>
        </p:spPr>
        <p:txBody>
          <a:bodyPr/>
          <a:lstStyle/>
          <a:p>
            <a:r>
              <a:rPr lang="en-GB" sz="2800" dirty="0" smtClean="0"/>
              <a:t>Karsten Vandrup</a:t>
            </a:r>
          </a:p>
          <a:p>
            <a:r>
              <a:rPr lang="en-GB" sz="2000" dirty="0" smtClean="0"/>
              <a:t>Chairman, Vigrid Group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7161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Latvia’s Economic  Recovery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Congratulation, the ‘Internal Devaluation’ has been a success. Well done!</a:t>
            </a:r>
          </a:p>
          <a:p>
            <a:r>
              <a:rPr lang="en-GB" dirty="0" smtClean="0"/>
              <a:t>However, the crises hasn’t disappeared, </a:t>
            </a:r>
            <a:r>
              <a:rPr lang="en-GB" dirty="0"/>
              <a:t>it threatens </a:t>
            </a:r>
            <a:r>
              <a:rPr lang="en-GB" dirty="0" smtClean="0"/>
              <a:t>the whole Euro zone… </a:t>
            </a:r>
          </a:p>
          <a:p>
            <a:r>
              <a:rPr lang="en-GB" dirty="0" smtClean="0"/>
              <a:t>Adjusting the valuation can only work once, new measures has to be implemented to prevent another downturn</a:t>
            </a:r>
          </a:p>
          <a:p>
            <a:r>
              <a:rPr lang="en-GB" dirty="0" smtClean="0"/>
              <a:t>There is a need for sustainable job creation, to survive in the new global ‘disorder’ </a:t>
            </a:r>
            <a:endParaRPr lang="en-GB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8111310" y="6356350"/>
            <a:ext cx="57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5397-21B8-1C47-A3E3-F7FA980111B4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4483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Latvia’s</a:t>
            </a:r>
            <a:r>
              <a:rPr lang="da-DK" dirty="0" smtClean="0"/>
              <a:t> Potential</a:t>
            </a:r>
            <a:endParaRPr lang="da-DK" dirty="0"/>
          </a:p>
        </p:txBody>
      </p:sp>
      <p:pic>
        <p:nvPicPr>
          <p:cNvPr id="4" name="Billede 3" descr="OilPump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-26456" y="0"/>
            <a:ext cx="9170456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Innovation and Knowledge </a:t>
            </a:r>
            <a:br>
              <a:rPr lang="en-US" dirty="0" smtClean="0"/>
            </a:br>
            <a:r>
              <a:rPr lang="en-US" i="1" dirty="0" smtClean="0"/>
              <a:t>– natural resources in Latvia?</a:t>
            </a:r>
            <a:endParaRPr lang="en-US" i="1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457200" y="15360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Latvia has good Basic Educations, and a very low rate of illiteracy (0.3%)</a:t>
            </a:r>
          </a:p>
          <a:p>
            <a:r>
              <a:rPr lang="en-US" dirty="0" smtClean="0"/>
              <a:t>Latvia has a tradition of science and technology in the high school level educations</a:t>
            </a:r>
          </a:p>
          <a:p>
            <a:r>
              <a:rPr lang="en-US" dirty="0" smtClean="0"/>
              <a:t>Latvia has strong universities, focused on natural sciences, math, technology and research</a:t>
            </a:r>
          </a:p>
          <a:p>
            <a:r>
              <a:rPr lang="en-US" dirty="0" smtClean="0"/>
              <a:t>High IT readiness in the population (ranked 28 in the world) </a:t>
            </a:r>
          </a:p>
          <a:p>
            <a:r>
              <a:rPr lang="en-US" dirty="0" smtClean="0"/>
              <a:t>Why is Latvia not on the top of the Innovation index in Europe?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8111310" y="6356350"/>
            <a:ext cx="57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5397-21B8-1C47-A3E3-F7FA980111B4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9" name="Billede 8" descr="Vi-Vh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368091"/>
            <a:ext cx="1056106" cy="269728"/>
          </a:xfrm>
          <a:prstGeom prst="rect">
            <a:avLst/>
          </a:prstGeom>
        </p:spPr>
      </p:pic>
      <p:pic>
        <p:nvPicPr>
          <p:cNvPr id="10" name="Billede 9"/>
          <p:cNvPicPr/>
          <p:nvPr/>
        </p:nvPicPr>
        <p:blipFill>
          <a:blip r:embed="rId4"/>
          <a:stretch>
            <a:fillRect/>
          </a:stretch>
        </p:blipFill>
        <p:spPr>
          <a:xfrm>
            <a:off x="2364238" y="6353316"/>
            <a:ext cx="5402813" cy="2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0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Knowledge Potential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59366"/>
            <a:ext cx="8229600" cy="4525963"/>
          </a:xfrm>
        </p:spPr>
        <p:txBody>
          <a:bodyPr/>
          <a:lstStyle/>
          <a:p>
            <a:r>
              <a:rPr lang="en-GB" dirty="0" smtClean="0"/>
              <a:t>A large knowledge base in the society is by far the most efficient way to job creation – also in the low wage segments</a:t>
            </a:r>
          </a:p>
          <a:p>
            <a:r>
              <a:rPr lang="en-GB" dirty="0" smtClean="0"/>
              <a:t>Strengthening the knowledge base activates new resources and attract foreign investments</a:t>
            </a:r>
          </a:p>
          <a:p>
            <a:r>
              <a:rPr lang="en-GB" dirty="0" smtClean="0"/>
              <a:t>The most successful of the spices and the ones who are most adaptive to changes</a:t>
            </a:r>
          </a:p>
          <a:p>
            <a:r>
              <a:rPr lang="en-GB" dirty="0" smtClean="0"/>
              <a:t>If you aren’t big, be smart!</a:t>
            </a:r>
            <a:endParaRPr lang="en-GB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8111310" y="6356350"/>
            <a:ext cx="57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5397-21B8-1C47-A3E3-F7FA980111B4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8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competition</a:t>
            </a:r>
            <a:endParaRPr lang="en-GB" dirty="0"/>
          </a:p>
        </p:txBody>
      </p:sp>
      <p:pic>
        <p:nvPicPr>
          <p:cNvPr id="5" name="Picture 3" descr="C:\Documents and Settings\kvandrup\Desktop\Chinese bo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694" y="1417638"/>
            <a:ext cx="7526337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60756" y="5527676"/>
            <a:ext cx="3806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GB" sz="1800" b="1" dirty="0">
                <a:latin typeface="Rotis Sans Serif for Nokia" charset="0"/>
              </a:rPr>
              <a:t>Shanghai Daily – September 12, 2002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8111310" y="6356350"/>
            <a:ext cx="57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5397-21B8-1C47-A3E3-F7FA980111B4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6003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is a need for investments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44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My two fundamental recommendations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Business Frame Conditions</a:t>
            </a:r>
          </a:p>
          <a:p>
            <a:pPr lvl="1"/>
            <a:r>
              <a:rPr lang="en-GB" dirty="0" smtClean="0"/>
              <a:t>Make Latvia attractive to foreign investments</a:t>
            </a:r>
          </a:p>
          <a:p>
            <a:pPr lvl="1"/>
            <a:r>
              <a:rPr lang="en-GB" dirty="0" smtClean="0"/>
              <a:t>Keep Tax on Labour in the low range</a:t>
            </a:r>
          </a:p>
          <a:p>
            <a:pPr lvl="1"/>
            <a:r>
              <a:rPr lang="en-GB" dirty="0" smtClean="0"/>
              <a:t>Keep Company Tax low (too)</a:t>
            </a:r>
          </a:p>
          <a:p>
            <a:pPr lvl="1"/>
            <a:r>
              <a:rPr lang="en-GB" dirty="0" smtClean="0"/>
              <a:t>Support Innovation and Entrepreneurship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 Knowledge Base</a:t>
            </a:r>
          </a:p>
          <a:p>
            <a:pPr lvl="1"/>
            <a:r>
              <a:rPr lang="en-GB" dirty="0" smtClean="0"/>
              <a:t>Strengthen the higher Educational System</a:t>
            </a:r>
          </a:p>
          <a:p>
            <a:pPr lvl="1"/>
            <a:r>
              <a:rPr lang="en-GB" dirty="0" smtClean="0"/>
              <a:t>Invest in talents, socially independent</a:t>
            </a:r>
          </a:p>
          <a:p>
            <a:pPr lvl="1"/>
            <a:r>
              <a:rPr lang="en-GB" dirty="0" smtClean="0"/>
              <a:t>Increase IPR generation in public institutions</a:t>
            </a:r>
          </a:p>
          <a:p>
            <a:pPr lvl="1"/>
            <a:r>
              <a:rPr lang="en-GB" dirty="0" smtClean="0"/>
              <a:t>Have a transparent and efficient Technology Transfer system</a:t>
            </a:r>
          </a:p>
          <a:p>
            <a:pPr lvl="1"/>
            <a:endParaRPr lang="en-GB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8111310" y="6356350"/>
            <a:ext cx="57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5397-21B8-1C47-A3E3-F7FA980111B4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909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49915"/>
            <a:ext cx="7772400" cy="1470025"/>
          </a:xfrm>
        </p:spPr>
        <p:txBody>
          <a:bodyPr>
            <a:noAutofit/>
          </a:bodyPr>
          <a:lstStyle/>
          <a:p>
            <a:r>
              <a:rPr lang="lv-LV" sz="13800" dirty="0" smtClean="0"/>
              <a:t>Paldies!</a:t>
            </a:r>
            <a:endParaRPr lang="da-DK" sz="13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5359133"/>
            <a:ext cx="6400800" cy="559334"/>
          </a:xfrm>
        </p:spPr>
        <p:txBody>
          <a:bodyPr>
            <a:normAutofit lnSpcReduction="10000"/>
          </a:bodyPr>
          <a:lstStyle/>
          <a:p>
            <a:r>
              <a:rPr lang="da-DK" dirty="0" err="1" smtClean="0"/>
              <a:t>kv@vigrid-group.com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869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302</Words>
  <Application>Microsoft Macintosh PowerPoint</Application>
  <PresentationFormat>Slaidrāde ekrānā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8" baseType="lpstr">
      <vt:lpstr>Kontortema</vt:lpstr>
      <vt:lpstr>Sustainable Recovery and Knowledge based Economy</vt:lpstr>
      <vt:lpstr>Latvia’s Economic  Recovery</vt:lpstr>
      <vt:lpstr>Latvia’s Potential</vt:lpstr>
      <vt:lpstr>The Knowledge Potential</vt:lpstr>
      <vt:lpstr>The competition</vt:lpstr>
      <vt:lpstr>There is a need for investments</vt:lpstr>
      <vt:lpstr>Paldies!</vt:lpstr>
    </vt:vector>
  </TitlesOfParts>
  <Company>Lizard Technology 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Vigrid Invest</dc:title>
  <dc:creator>Karsten vandrup</dc:creator>
  <cp:lastModifiedBy>Ieva</cp:lastModifiedBy>
  <cp:revision>55</cp:revision>
  <dcterms:created xsi:type="dcterms:W3CDTF">2011-11-17T12:20:26Z</dcterms:created>
  <dcterms:modified xsi:type="dcterms:W3CDTF">2011-11-23T07:17:39Z</dcterms:modified>
</cp:coreProperties>
</file>